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57" r:id="rId4"/>
    <p:sldId id="258" r:id="rId5"/>
    <p:sldId id="259" r:id="rId6"/>
    <p:sldId id="273" r:id="rId7"/>
    <p:sldId id="261" r:id="rId8"/>
    <p:sldId id="268" r:id="rId9"/>
    <p:sldId id="262" r:id="rId10"/>
    <p:sldId id="269" r:id="rId11"/>
    <p:sldId id="263" r:id="rId12"/>
    <p:sldId id="265" r:id="rId13"/>
    <p:sldId id="270" r:id="rId14"/>
    <p:sldId id="264" r:id="rId15"/>
    <p:sldId id="266" r:id="rId16"/>
    <p:sldId id="2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FEE6D-F97B-4323-A8B7-A4136B773E10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D5E89-1E46-4058-818A-EB94F267F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8887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D5E89-1E46-4058-818A-EB94F267F16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06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D5E89-1E46-4058-818A-EB94F267F16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679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0A3F-2BCC-4265-B6AA-C00395D3A98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DFC00-2E90-4CBE-BBE6-E4D789836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130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0A3F-2BCC-4265-B6AA-C00395D3A98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DFC00-2E90-4CBE-BBE6-E4D789836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277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0A3F-2BCC-4265-B6AA-C00395D3A98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DFC00-2E90-4CBE-BBE6-E4D789836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182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0A3F-2BCC-4265-B6AA-C00395D3A98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DFC00-2E90-4CBE-BBE6-E4D789836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060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0A3F-2BCC-4265-B6AA-C00395D3A98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DFC00-2E90-4CBE-BBE6-E4D789836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658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0A3F-2BCC-4265-B6AA-C00395D3A98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DFC00-2E90-4CBE-BBE6-E4D789836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71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0A3F-2BCC-4265-B6AA-C00395D3A98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DFC00-2E90-4CBE-BBE6-E4D789836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900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0A3F-2BCC-4265-B6AA-C00395D3A98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DFC00-2E90-4CBE-BBE6-E4D789836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0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0A3F-2BCC-4265-B6AA-C00395D3A98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DFC00-2E90-4CBE-BBE6-E4D789836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82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0A3F-2BCC-4265-B6AA-C00395D3A98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DFC00-2E90-4CBE-BBE6-E4D789836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35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0A3F-2BCC-4265-B6AA-C00395D3A98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DFC00-2E90-4CBE-BBE6-E4D789836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509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E0A3F-2BCC-4265-B6AA-C00395D3A981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DFC00-2E90-4CBE-BBE6-E4D7898361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84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7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953307" cy="24955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Итоговая аттестационная работа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28224"/>
          </a:xfrm>
        </p:spPr>
        <p:txBody>
          <a:bodyPr/>
          <a:lstStyle/>
          <a:p>
            <a:r>
              <a:rPr lang="ru-RU" dirty="0" smtClean="0"/>
              <a:t>Тестирование </a:t>
            </a:r>
            <a:r>
              <a:rPr lang="ru-RU" dirty="0"/>
              <a:t>доработки функционала «Доставка</a:t>
            </a:r>
            <a:r>
              <a:rPr lang="ru-RU" dirty="0" smtClean="0"/>
              <a:t>»  Сбермаркет </a:t>
            </a:r>
          </a:p>
          <a:p>
            <a:r>
              <a:rPr lang="ru-RU" dirty="0" smtClean="0"/>
              <a:t>для городов Тверь/Калининград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007470" y="5037992"/>
            <a:ext cx="50116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Выполнила: Лодкина Екатерина Александровна (</a:t>
            </a:r>
            <a:r>
              <a:rPr lang="en-US" dirty="0" smtClean="0"/>
              <a:t>Jarlsall)</a:t>
            </a:r>
          </a:p>
          <a:p>
            <a:r>
              <a:rPr lang="ru-RU" dirty="0" smtClean="0"/>
              <a:t>ТГУ/МЦ ДПО</a:t>
            </a:r>
          </a:p>
          <a:p>
            <a:r>
              <a:rPr lang="ru-RU" dirty="0" smtClean="0"/>
              <a:t>Тестировщик </a:t>
            </a:r>
            <a:r>
              <a:rPr lang="ru-RU" dirty="0"/>
              <a:t>цифровых продуктов.</a:t>
            </a:r>
            <a:r>
              <a:rPr lang="en-US" dirty="0"/>
              <a:t>QA-</a:t>
            </a:r>
            <a:r>
              <a:rPr lang="ru-RU" dirty="0" smtClean="0"/>
              <a:t>инженер</a:t>
            </a:r>
            <a:endParaRPr lang="en-US" dirty="0" smtClean="0"/>
          </a:p>
          <a:p>
            <a:r>
              <a:rPr lang="ru-RU" dirty="0" smtClean="0"/>
              <a:t>Поток – </a:t>
            </a:r>
            <a:r>
              <a:rPr lang="en-US" dirty="0" smtClean="0"/>
              <a:t>QA-102</a:t>
            </a:r>
            <a:r>
              <a:rPr lang="ru-RU" dirty="0" smtClean="0"/>
              <a:t> </a:t>
            </a:r>
            <a:endParaRPr lang="en-US" dirty="0" smtClean="0"/>
          </a:p>
          <a:p>
            <a:r>
              <a:rPr lang="en-US" dirty="0" smtClean="0"/>
              <a:t>2022 </a:t>
            </a:r>
            <a:r>
              <a:rPr lang="ru-RU" dirty="0" smtClean="0"/>
              <a:t>год.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64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500">
              <a:srgbClr val="D6E6F5"/>
            </a:gs>
            <a:gs pos="57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Fiddler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2075"/>
            <a:ext cx="10058400" cy="5267008"/>
          </a:xfrm>
          <a:prstGeom prst="rect">
            <a:avLst/>
          </a:prstGeom>
        </p:spPr>
      </p:pic>
      <p:sp>
        <p:nvSpPr>
          <p:cNvPr id="6" name="AutoShape 2" descr="map_get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0961"/>
            <a:ext cx="10058400" cy="56578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86025" y="3038475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1. Отправляем </a:t>
            </a:r>
            <a:r>
              <a:rPr lang="ru-RU" dirty="0" err="1"/>
              <a:t>get</a:t>
            </a:r>
            <a:r>
              <a:rPr lang="ru-RU" dirty="0"/>
              <a:t> запрос на сервер с адресом доставки г. Тверь ул. </a:t>
            </a:r>
            <a:r>
              <a:rPr lang="ru-RU" dirty="0" err="1"/>
              <a:t>Новоторжская</a:t>
            </a:r>
            <a:r>
              <a:rPr lang="ru-RU" dirty="0"/>
              <a:t> д.27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0961"/>
            <a:ext cx="10058400" cy="5657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05125" y="2608701"/>
            <a:ext cx="5676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2. Отправляется </a:t>
            </a:r>
            <a:r>
              <a:rPr lang="ru-RU" sz="3200" b="1" dirty="0" err="1"/>
              <a:t>get</a:t>
            </a:r>
            <a:r>
              <a:rPr lang="ru-RU" sz="3200" b="1" dirty="0"/>
              <a:t> запрос на поиск адреса на карте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2075"/>
            <a:ext cx="10058400" cy="56578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38500" y="3038475"/>
            <a:ext cx="6543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3. Отправляем </a:t>
            </a:r>
            <a:r>
              <a:rPr lang="ru-RU" sz="3200" b="1" dirty="0" err="1"/>
              <a:t>get</a:t>
            </a:r>
            <a:r>
              <a:rPr lang="ru-RU" sz="3200" b="1" dirty="0"/>
              <a:t> запрос на поиск магазинов по данному адресу доставки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0961"/>
            <a:ext cx="10058400" cy="56578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52800" y="2686050"/>
            <a:ext cx="5981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4. Отправляем </a:t>
            </a:r>
            <a:r>
              <a:rPr lang="ru-RU" sz="2800" b="1" dirty="0" err="1"/>
              <a:t>get</a:t>
            </a:r>
            <a:r>
              <a:rPr lang="ru-RU" sz="2800" b="1" dirty="0"/>
              <a:t> запрос на </a:t>
            </a:r>
            <a:r>
              <a:rPr lang="ru-RU" sz="2800" b="1" dirty="0" err="1"/>
              <a:t>shipping</a:t>
            </a:r>
            <a:r>
              <a:rPr lang="ru-RU" sz="2800" b="1" dirty="0"/>
              <a:t> по данному адресу доставки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3189"/>
            <a:ext cx="10058400" cy="5657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71762" y="3273289"/>
            <a:ext cx="68484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5. Утверждаем доставку по выбранному адресу (</a:t>
            </a:r>
            <a:r>
              <a:rPr lang="ru-RU" sz="2800" b="1" dirty="0" err="1"/>
              <a:t>put</a:t>
            </a:r>
            <a:r>
              <a:rPr lang="ru-RU" sz="2800" b="1" dirty="0"/>
              <a:t>) запрос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161925"/>
            <a:ext cx="6762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9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500">
              <a:srgbClr val="D6E6F5"/>
            </a:gs>
            <a:gs pos="57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0"/>
            <a:ext cx="7334250" cy="412551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6025"/>
            <a:ext cx="7772400" cy="4371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013" y="1426491"/>
            <a:ext cx="4657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ОПИСАНИЕ ОШИБКИ &lt;401&gt; &lt;</a:t>
            </a:r>
            <a:r>
              <a:rPr lang="en-US" dirty="0"/>
              <a:t>Unauthorized</a:t>
            </a:r>
            <a:r>
              <a:rPr lang="en-US" dirty="0" smtClean="0"/>
              <a:t>&gt;</a:t>
            </a:r>
            <a:r>
              <a:rPr lang="ru-RU" dirty="0"/>
              <a:t> </a:t>
            </a:r>
            <a:r>
              <a:rPr lang="ru-RU" sz="1200" dirty="0"/>
              <a:t>это означает, что вы пытаетесь получить доступ к странице, на которую нужно сначала войти, используя действительный ID пользователя и пароль для просмотра.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72400" y="4094063"/>
            <a:ext cx="44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ОПИСАНИЕ ОШИБКИ &lt;404&gt; &lt;</a:t>
            </a:r>
            <a:r>
              <a:rPr lang="en-US" dirty="0"/>
              <a:t>Not_found</a:t>
            </a:r>
            <a:r>
              <a:rPr lang="en-US" dirty="0" smtClean="0"/>
              <a:t>&gt;</a:t>
            </a:r>
            <a:r>
              <a:rPr lang="ru-RU" dirty="0"/>
              <a:t> </a:t>
            </a:r>
            <a:r>
              <a:rPr lang="ru-RU" sz="1200" dirty="0"/>
              <a:t>стандартный код ответа HTTP о том, что клиент был в состоянии общаться с сервером, но сервер не может найти данные согласно запросу</a:t>
            </a:r>
          </a:p>
        </p:txBody>
      </p:sp>
    </p:spTree>
    <p:extLst>
      <p:ext uri="{BB962C8B-B14F-4D97-AF65-F5344CB8AC3E}">
        <p14:creationId xmlns:p14="http://schemas.microsoft.com/office/powerpoint/2010/main" val="3901437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500">
              <a:srgbClr val="D6E6F5"/>
            </a:gs>
            <a:gs pos="57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SberMarket_Bug_Report</a:t>
            </a:r>
            <a:endParaRPr lang="ru-RU" dirty="0"/>
          </a:p>
        </p:txBody>
      </p:sp>
      <p:sp>
        <p:nvSpPr>
          <p:cNvPr id="4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2536"/>
            <a:ext cx="10058400" cy="51329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8483"/>
            <a:ext cx="10058400" cy="52992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8483"/>
            <a:ext cx="10058400" cy="52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51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500">
              <a:srgbClr val="D6E6F5"/>
            </a:gs>
            <a:gs pos="57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19100"/>
            <a:ext cx="10515600" cy="333375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smtClean="0"/>
              <a:t>SberMarket_Test_Report</a:t>
            </a:r>
            <a:r>
              <a:rPr lang="ru-RU" dirty="0" smtClean="0"/>
              <a:t> </a:t>
            </a:r>
            <a:r>
              <a:rPr lang="ru-RU" altLang="ru-RU" sz="3100" b="1" dirty="0" smtClean="0">
                <a:latin typeface="+mn-lt"/>
              </a:rPr>
              <a:t>Sbermarket_Traceability_Matrix</a:t>
            </a:r>
            <a:r>
              <a:rPr lang="ru-RU" altLang="ru-RU" b="1" dirty="0">
                <a:latin typeface="Arial" panose="020B0604020202020204" pitchFamily="34" charset="0"/>
              </a:rPr>
              <a:t/>
            </a:r>
            <a:br>
              <a:rPr lang="ru-RU" altLang="ru-RU" b="1" dirty="0">
                <a:latin typeface="Arial" panose="020B0604020202020204" pitchFamily="34" charset="0"/>
              </a:rPr>
            </a:b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194363"/>
              </p:ext>
            </p:extLst>
          </p:nvPr>
        </p:nvGraphicFramePr>
        <p:xfrm>
          <a:off x="-1" y="585787"/>
          <a:ext cx="12192001" cy="6702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200">
                  <a:extLst>
                    <a:ext uri="{9D8B030D-6E8A-4147-A177-3AD203B41FA5}">
                      <a16:colId xmlns:a16="http://schemas.microsoft.com/office/drawing/2014/main" val="2004076625"/>
                    </a:ext>
                  </a:extLst>
                </a:gridCol>
                <a:gridCol w="8824651">
                  <a:extLst>
                    <a:ext uri="{9D8B030D-6E8A-4147-A177-3AD203B41FA5}">
                      <a16:colId xmlns:a16="http://schemas.microsoft.com/office/drawing/2014/main" val="3007627184"/>
                    </a:ext>
                  </a:extLst>
                </a:gridCol>
                <a:gridCol w="1504948">
                  <a:extLst>
                    <a:ext uri="{9D8B030D-6E8A-4147-A177-3AD203B41FA5}">
                      <a16:colId xmlns:a16="http://schemas.microsoft.com/office/drawing/2014/main" val="3873866201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val="3828911137"/>
                    </a:ext>
                  </a:extLst>
                </a:gridCol>
              </a:tblGrid>
              <a:tr h="340783"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</a:rPr>
                        <a:t>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Functional requirements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Use Case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Note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038438"/>
                  </a:ext>
                </a:extLst>
              </a:tr>
              <a:tr h="340783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При выборе/вводе адреса появляется карта 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1-10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покрыто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226848"/>
                  </a:ext>
                </a:extLst>
              </a:tr>
              <a:tr h="340783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Адрес можно ввести вручную или выбрать точкой на карте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1-10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покрыто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96594"/>
                  </a:ext>
                </a:extLst>
              </a:tr>
              <a:tr h="340783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3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При заполнении адреса выпадает блок с предзаполненными адресами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1-10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покрыто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977124"/>
                  </a:ext>
                </a:extLst>
              </a:tr>
              <a:tr h="340783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4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Возможность применения Промокода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3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покрыто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665271"/>
                  </a:ext>
                </a:extLst>
              </a:tr>
              <a:tr h="340783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5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В блоке “Доставка” должен быть чек-бокс “Бесконтактная доставка”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7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покрыто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392080"/>
                  </a:ext>
                </a:extLst>
              </a:tr>
              <a:tr h="340783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6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В блоке “Время получения” должен отображаться календарь на семь ближайших дней, включая день размещения заказа. В каждом из семи дней должен быть доступен для выбора как минимум один временной интервал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1-10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покрыто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06251"/>
                  </a:ext>
                </a:extLst>
              </a:tr>
              <a:tr h="340783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7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Возможность Списания баллов СберСпасибо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6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покрыто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088619"/>
                  </a:ext>
                </a:extLst>
              </a:tr>
              <a:tr h="340783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8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В блоке “Оплата” во вкладке “Картой онлайн” должна быть доступна для выбора кнопка “SberPay”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3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покрыто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445293"/>
                  </a:ext>
                </a:extLst>
              </a:tr>
              <a:tr h="340783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9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После нажатия на кнопку “SberPay” становится активной кнопка “Оформить заказ”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3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покрыто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5455"/>
                  </a:ext>
                </a:extLst>
              </a:tr>
              <a:tr h="340783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В блоке Checkout должны быть поля: сборка, доставка, доплата за вес (если более 30кг).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1-10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покрыто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521316"/>
                  </a:ext>
                </a:extLst>
              </a:tr>
              <a:tr h="340783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11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Переход к блоку “Контакты” возможен только после заполнения всех обязательных полей в блоке “Доставка”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5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покрыто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719974"/>
                  </a:ext>
                </a:extLst>
              </a:tr>
              <a:tr h="340783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12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После выбора и добавления товаров в корзину пользователь может оформить доставку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1,2,3,7,8,9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покрыто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99893"/>
                  </a:ext>
                </a:extLst>
              </a:tr>
              <a:tr h="340783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13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Пользователь может авторизоваться на сайте по номеру телефона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1-10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покрыто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495528"/>
                  </a:ext>
                </a:extLst>
              </a:tr>
              <a:tr h="340783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14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Переход в блок “Оплата” не возможен без выбора даты и времени доставки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5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покрыто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94840"/>
                  </a:ext>
                </a:extLst>
              </a:tr>
              <a:tr h="340783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15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Оформить заказ могут только авторизированные пользователи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4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покрыто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226579"/>
                  </a:ext>
                </a:extLst>
              </a:tr>
              <a:tr h="340783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16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После нажатия кнопки “Сделать заказ” (для WEB) или «Оформить» (для мобильного приложения) появляется блок “Способ получения” с двумя вкладками “Доставка” и “Самовывоз”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1-10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покрыто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021970"/>
                  </a:ext>
                </a:extLst>
              </a:tr>
              <a:tr h="340783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17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Возможность оплатить картой курьеру при Получении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покрыто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62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903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500">
              <a:srgbClr val="D6E6F5"/>
            </a:gs>
            <a:gs pos="57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6691"/>
          </a:xfrm>
        </p:spPr>
        <p:txBody>
          <a:bodyPr/>
          <a:lstStyle/>
          <a:p>
            <a:r>
              <a:rPr lang="en-US" dirty="0" smtClean="0"/>
              <a:t>SberMarket_Test_Report</a:t>
            </a:r>
            <a:endParaRPr lang="ru-RU" dirty="0"/>
          </a:p>
        </p:txBody>
      </p:sp>
      <p:pic>
        <p:nvPicPr>
          <p:cNvPr id="4" name="Рисунок 3" title="Sbermarket_Web_TestSuite  Test Resul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4" y="1106832"/>
            <a:ext cx="5553075" cy="221932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46586" y="737500"/>
            <a:ext cx="4570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111111"/>
                </a:solidFill>
                <a:latin typeface="Barlow"/>
              </a:rPr>
              <a:t>Sbermarket_Web_TestSuite</a:t>
            </a:r>
            <a:r>
              <a:rPr lang="en-US" b="1" dirty="0" smtClean="0">
                <a:solidFill>
                  <a:srgbClr val="111111"/>
                </a:solidFill>
                <a:latin typeface="Barlow"/>
              </a:rPr>
              <a:t> Test Result</a:t>
            </a:r>
            <a:r>
              <a:rPr lang="en-US" b="1" dirty="0">
                <a:solidFill>
                  <a:srgbClr val="111111"/>
                </a:solidFill>
                <a:latin typeface="Barlow"/>
              </a:rPr>
              <a:t> 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590969" y="682026"/>
            <a:ext cx="476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Sbermarket_Mobile_TestSuite </a:t>
            </a:r>
            <a:r>
              <a:rPr lang="en-US" b="1" dirty="0" smtClean="0"/>
              <a:t>Test Result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216" y="1068676"/>
            <a:ext cx="4658801" cy="22461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24" y="3566297"/>
            <a:ext cx="386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Recommendation</a:t>
            </a:r>
            <a:endParaRPr lang="ru-RU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5024" y="3943023"/>
            <a:ext cx="1066269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/>
              <a:t>В ходе тестирования функционала доставки в два города Тверь, Калининград в WEB и App были выявлены </a:t>
            </a:r>
            <a:r>
              <a:rPr lang="ru-RU" sz="1050" dirty="0" smtClean="0"/>
              <a:t>незначительные </a:t>
            </a:r>
            <a:r>
              <a:rPr lang="ru-RU" sz="1050" dirty="0"/>
              <a:t>ошибки конкретно в данном функционале. О чем свидетельствует небольшое количество bug reports (1 web, 2 app). Два из которых никак нельзя назвать критичными. А вот раздельное оформление заказа по каждому магазину в APP версии крайне неудобно и времязатрано. Неплохо было </a:t>
            </a:r>
            <a:r>
              <a:rPr lang="ru-RU" sz="1050" dirty="0" smtClean="0"/>
              <a:t>бы </a:t>
            </a:r>
            <a:r>
              <a:rPr lang="ru-RU" sz="1050" dirty="0"/>
              <a:t>сделать также как это сделано в web версии</a:t>
            </a:r>
            <a:r>
              <a:rPr lang="ru-RU" sz="1050" dirty="0" smtClean="0"/>
              <a:t>.</a:t>
            </a:r>
          </a:p>
          <a:p>
            <a:endParaRPr lang="ru-RU" sz="1050" dirty="0"/>
          </a:p>
          <a:p>
            <a:r>
              <a:rPr lang="ru-RU" sz="1050" dirty="0"/>
              <a:t>Также стоит отметить, что в процессе тестирования я столкнулась с очень неприятным моментом, который крайне отрицательно влияет на восприятие сайта Сбермаркет:</a:t>
            </a:r>
          </a:p>
          <a:p>
            <a:r>
              <a:rPr lang="en-US" sz="1050" dirty="0" smtClean="0"/>
              <a:t>1. </a:t>
            </a:r>
            <a:r>
              <a:rPr lang="ru-RU" sz="1050" dirty="0" smtClean="0"/>
              <a:t>Первый </a:t>
            </a:r>
            <a:r>
              <a:rPr lang="ru-RU" sz="1050" dirty="0"/>
              <a:t>момент это “гуляющие кнопки” Это касается блока оформления заказа. В пункте Способ получения ниже две кнопки Доставка/Самовывоз не всегда присутствовали на своем </a:t>
            </a:r>
            <a:r>
              <a:rPr lang="ru-RU" sz="1050" dirty="0" smtClean="0"/>
              <a:t>месте.</a:t>
            </a:r>
            <a:r>
              <a:rPr lang="en-US" sz="1050" dirty="0" smtClean="0"/>
              <a:t> </a:t>
            </a:r>
            <a:r>
              <a:rPr lang="ru-RU" sz="1050" dirty="0" smtClean="0"/>
              <a:t>Далее </a:t>
            </a:r>
            <a:r>
              <a:rPr lang="ru-RU" sz="1050" dirty="0"/>
              <a:t>в пункте Оплата. Вкладка оплата </a:t>
            </a:r>
            <a:r>
              <a:rPr lang="ru-RU" sz="1050" dirty="0" smtClean="0"/>
              <a:t>курьеру </a:t>
            </a:r>
            <a:r>
              <a:rPr lang="ru-RU" sz="1050" dirty="0"/>
              <a:t>на месте по одному и тому же магазину тоже не всегда находилась на своем месте в нужный момент. Что вызывало крайнее неудобство при </a:t>
            </a:r>
            <a:r>
              <a:rPr lang="ru-RU" sz="1050" dirty="0" smtClean="0"/>
              <a:t>тестировании </a:t>
            </a:r>
            <a:r>
              <a:rPr lang="ru-RU" sz="1050" dirty="0"/>
              <a:t>сайта.</a:t>
            </a:r>
          </a:p>
          <a:p>
            <a:r>
              <a:rPr lang="en-US" sz="1050" dirty="0" smtClean="0"/>
              <a:t>2. </a:t>
            </a:r>
            <a:r>
              <a:rPr lang="ru-RU" sz="1050" dirty="0" smtClean="0"/>
              <a:t>Далее </a:t>
            </a:r>
            <a:r>
              <a:rPr lang="ru-RU" sz="1050" dirty="0"/>
              <a:t>это вкладка “Алкоголь”., которая утверждает, что из n - магазинов осуществляется доставка Алкоголя (по крайней мере так читается при беглом взгляде), однако в процессе выясняется, что на алкоголь работает только самовывоз!!! Вопрос зачем эта </a:t>
            </a:r>
            <a:r>
              <a:rPr lang="ru-RU" sz="1050" dirty="0" smtClean="0"/>
              <a:t>вкладка </a:t>
            </a:r>
            <a:r>
              <a:rPr lang="ru-RU" sz="1050" dirty="0"/>
              <a:t>в опции </a:t>
            </a:r>
            <a:r>
              <a:rPr lang="ru-RU" sz="1050" dirty="0" smtClean="0"/>
              <a:t>Доставки</a:t>
            </a:r>
            <a:r>
              <a:rPr lang="ru-RU" sz="1050" dirty="0"/>
              <a:t>?</a:t>
            </a:r>
          </a:p>
          <a:p>
            <a:r>
              <a:rPr lang="en-US" sz="1050" dirty="0"/>
              <a:t>3</a:t>
            </a:r>
            <a:r>
              <a:rPr lang="en-US" sz="1050" dirty="0" smtClean="0"/>
              <a:t>. </a:t>
            </a:r>
            <a:r>
              <a:rPr lang="ru-RU" sz="1050" dirty="0" smtClean="0"/>
              <a:t>Далее </a:t>
            </a:r>
            <a:r>
              <a:rPr lang="ru-RU" sz="1050" dirty="0"/>
              <a:t>это достаточно заметные различия между app и web версией. Например, в APP версии очень удобная сплошная форма оформления заказа, в отличии от web, где нужно кликать последовательно по вкладкам. Но при этом, чтобы оформить доставку с разных магазинов в APP нужно заполнить столько форм оформления заказа, сколько магазинов выбрано, в отличии от WEB где единая форма и только время доставки для каждого магазина выставляется отдельно</a:t>
            </a:r>
            <a:r>
              <a:rPr lang="ru-RU" sz="1050" dirty="0" smtClean="0"/>
              <a:t>.</a:t>
            </a:r>
            <a:endParaRPr lang="ru-RU" sz="1050" dirty="0"/>
          </a:p>
          <a:p>
            <a:r>
              <a:rPr lang="en-US" sz="1050" dirty="0" smtClean="0"/>
              <a:t>4. </a:t>
            </a:r>
            <a:r>
              <a:rPr lang="ru-RU" sz="1050" dirty="0" smtClean="0"/>
              <a:t>Карты</a:t>
            </a:r>
            <a:r>
              <a:rPr lang="ru-RU" sz="1050" dirty="0"/>
              <a:t>. В web версии прекрасно работает функционал ( в реку доставку не поставишь), а вот в app спокойно мешок </a:t>
            </a:r>
            <a:r>
              <a:rPr lang="ru-RU" sz="1050" dirty="0" smtClean="0"/>
              <a:t>продуктов </a:t>
            </a:r>
            <a:r>
              <a:rPr lang="ru-RU" sz="1050" dirty="0"/>
              <a:t>можно заказать к памятнику</a:t>
            </a:r>
            <a:r>
              <a:rPr lang="ru-RU" sz="1050" dirty="0" smtClean="0"/>
              <a:t>.</a:t>
            </a:r>
          </a:p>
          <a:p>
            <a:endParaRPr lang="ru-RU" sz="1050" dirty="0"/>
          </a:p>
          <a:p>
            <a:r>
              <a:rPr lang="ru-RU" sz="1050" b="1" dirty="0" smtClean="0"/>
              <a:t>ИТОГ:  </a:t>
            </a:r>
            <a:r>
              <a:rPr lang="ru-RU" sz="1050" dirty="0" smtClean="0"/>
              <a:t>Несмотря </a:t>
            </a:r>
            <a:r>
              <a:rPr lang="ru-RU" sz="1050" dirty="0"/>
              <a:t>на все перечисленное выше </a:t>
            </a:r>
            <a:r>
              <a:rPr lang="ru-RU" sz="1050" dirty="0" smtClean="0"/>
              <a:t>основные </a:t>
            </a:r>
            <a:r>
              <a:rPr lang="ru-RU" sz="1050" dirty="0"/>
              <a:t>функции работают исправно и не вызывают нареканий из чего можно сделать вывод, что данный функционал можно смело внедрять в работу. А недочеты вполне можно пофиксить в процессе работы.</a:t>
            </a:r>
          </a:p>
          <a:p>
            <a:endParaRPr lang="ru-RU" sz="1050" dirty="0"/>
          </a:p>
        </p:txBody>
      </p:sp>
    </p:spTree>
    <p:extLst>
      <p:ext uri="{BB962C8B-B14F-4D97-AF65-F5344CB8AC3E}">
        <p14:creationId xmlns:p14="http://schemas.microsoft.com/office/powerpoint/2010/main" val="948832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500">
              <a:srgbClr val="D6E6F5"/>
            </a:gs>
            <a:gs pos="57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56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7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953307" cy="24955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381249"/>
            <a:ext cx="9144000" cy="1128713"/>
          </a:xfrm>
        </p:spPr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007470" y="5037992"/>
            <a:ext cx="501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Лодкина Екатерина Александровна (</a:t>
            </a:r>
            <a:r>
              <a:rPr lang="en-US" dirty="0" smtClean="0"/>
              <a:t>Jarlsall)</a:t>
            </a:r>
          </a:p>
          <a:p>
            <a:r>
              <a:rPr lang="en-US" dirty="0" smtClean="0"/>
              <a:t>2022 </a:t>
            </a:r>
            <a:r>
              <a:rPr lang="ru-RU" dirty="0" smtClean="0"/>
              <a:t>год.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81999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500">
              <a:srgbClr val="D6E6F5"/>
            </a:gs>
            <a:gs pos="57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 smtClean="0"/>
              <a:t>План итоговой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42950" y="1181101"/>
            <a:ext cx="10515600" cy="5676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b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1.1.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STLC SberMarket </a:t>
            </a:r>
            <a:endParaRPr lang="ru-RU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 II</a:t>
            </a:r>
            <a:b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2.1. SberMarket Test Model </a:t>
            </a:r>
            <a:endParaRPr lang="ru-RU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III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3.1. 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Sniffers</a:t>
            </a:r>
            <a:endParaRPr lang="ru-RU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IV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4.1. SberMarket Fiddler Testing </a:t>
            </a:r>
            <a:endParaRPr lang="ru-RU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5.1. SberMarket WEB testing </a:t>
            </a:r>
            <a:endParaRPr lang="ru-RU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Chapter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6.1. SberMarket Test Report 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085" y="1"/>
            <a:ext cx="4596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9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500">
              <a:srgbClr val="D6E6F5"/>
            </a:gs>
            <a:gs pos="57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4512" y="0"/>
            <a:ext cx="10515600" cy="1325563"/>
          </a:xfrm>
        </p:spPr>
        <p:txBody>
          <a:bodyPr/>
          <a:lstStyle/>
          <a:p>
            <a:r>
              <a:rPr lang="en-US" dirty="0"/>
              <a:t>STLC_SberMarket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97" y="1228753"/>
            <a:ext cx="6400000" cy="54625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21112" y="149469"/>
            <a:ext cx="4245219" cy="18158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1400" b="1" dirty="0"/>
              <a:t>Анализ требований </a:t>
            </a:r>
            <a:r>
              <a:rPr lang="ru-RU" sz="1400" dirty="0"/>
              <a:t>группа тестирования изучает требования с точки зрения тестирования, чтобы определить поддающиеся тестированию требования, а команда обеспечения качества может взаимодействовать с различными заинтересованными сторонами для подробного понимания требований. Требования могут быть как функциональными, так и нефункциональными.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21112" y="386844"/>
            <a:ext cx="4245219" cy="187743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1400" b="1" dirty="0"/>
              <a:t>Планирование - </a:t>
            </a:r>
            <a:r>
              <a:rPr lang="ru-RU" sz="1400" dirty="0"/>
              <a:t>этап, на котором старший менеджер по обеспечению качества определяет стратегию плана тестирования функционала, а также усилия и смету затрат на проект. Кроме того, также определяются ресурсы, среда тестирования, ограничения тестирования и график тестирования. План тестирования готовится и дорабатывается на том же этапе</a:t>
            </a:r>
            <a:r>
              <a:rPr lang="ru-RU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21112" y="662781"/>
            <a:ext cx="4245219" cy="203132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1400" b="1" dirty="0"/>
              <a:t>Подготовка тест-кейсов - </a:t>
            </a:r>
            <a:r>
              <a:rPr lang="ru-RU" sz="1400" dirty="0"/>
              <a:t>это</a:t>
            </a:r>
            <a:r>
              <a:rPr lang="ru-RU" sz="1400" b="1" dirty="0"/>
              <a:t> </a:t>
            </a:r>
            <a:r>
              <a:rPr lang="ru-RU" sz="1400" dirty="0"/>
              <a:t>создание, проверку и доработку тестовых случаев и тестовых сценариев после того, как план тестирования готов. Первоначально тестовые данные идентифицируются, затем создаются и проверяются, а затем перерабатываются на основе предварительных условий. Затем команда QA начинает процесс разработки тестовых случаев для отдельных модулей.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21111" y="899908"/>
            <a:ext cx="4245219" cy="246221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1400" b="1" dirty="0"/>
              <a:t>Настройка тестового окружения -</a:t>
            </a:r>
            <a:r>
              <a:rPr lang="ru-RU" sz="1400" dirty="0"/>
              <a:t> это настройка</a:t>
            </a:r>
            <a:r>
              <a:rPr lang="ru-RU" sz="1400" b="1" dirty="0"/>
              <a:t> </a:t>
            </a:r>
            <a:r>
              <a:rPr lang="ru-RU" sz="1400" dirty="0"/>
              <a:t>харда и софта, в которых будет осуществляться процесс тестирования. Это один из критически важных аспектов процесса, он может проходить параллельно этапу создания тест-кейсов. QA-команда может и не включаться в этот процесс, если тестовое окружение ей обеспечит команда разработки. QA-команда должна будет проверить работоспособность окружения (хотя бы </a:t>
            </a:r>
            <a:r>
              <a:rPr lang="ru-RU" sz="1400" dirty="0" err="1"/>
              <a:t>smoke</a:t>
            </a:r>
            <a:r>
              <a:rPr lang="ru-RU" sz="1400" dirty="0"/>
              <a:t>-тестом). Как итог готовая тестовая среда с настроенными тестовыми данными.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21110" y="1147220"/>
            <a:ext cx="4245219" cy="203132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1400" b="1" dirty="0"/>
              <a:t>Выполнение теста - </a:t>
            </a:r>
            <a:r>
              <a:rPr lang="ru-RU" sz="1400" dirty="0"/>
              <a:t>выполняется тестировщиками, на которых проводится тестирование сборки программного обеспечения на основе планов тестирования и подготовленных тестовых случаев. Процесс состоит из выполнения тестового сценария, обслуживания тестового сценария и сообщения об ошибках. Если сообщается об ошибках, они возвращаются команде разработчиков для исправления и повторного тестирования.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21109" y="1460202"/>
            <a:ext cx="4245220" cy="18158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1400" b="1" dirty="0"/>
              <a:t>Завершение тестирования </a:t>
            </a:r>
            <a:r>
              <a:rPr lang="ru-RU" sz="1400" dirty="0"/>
              <a:t>Члены группы тестирования встречаются, обсуждают и анализируют артефакты тестирования, чтобы определить стратегии, которые необходимо реализовать в будущем, извлекая уроки из текущего цикла тестирования. Идея состоит в том, чтобы устранить узкие места процесса для будущих циклов тестирования.</a:t>
            </a:r>
          </a:p>
        </p:txBody>
      </p:sp>
    </p:spTree>
    <p:extLst>
      <p:ext uri="{BB962C8B-B14F-4D97-AF65-F5344CB8AC3E}">
        <p14:creationId xmlns:p14="http://schemas.microsoft.com/office/powerpoint/2010/main" val="35871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500">
              <a:srgbClr val="D6E6F5"/>
            </a:gs>
            <a:gs pos="57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22" y="0"/>
            <a:ext cx="12180277" cy="672039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Sbermarket_Test_Strategy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967640"/>
              </p:ext>
            </p:extLst>
          </p:nvPr>
        </p:nvGraphicFramePr>
        <p:xfrm>
          <a:off x="-1" y="0"/>
          <a:ext cx="12192000" cy="7569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5625">
                  <a:extLst>
                    <a:ext uri="{9D8B030D-6E8A-4147-A177-3AD203B41FA5}">
                      <a16:colId xmlns:a16="http://schemas.microsoft.com/office/drawing/2014/main" val="971546738"/>
                    </a:ext>
                  </a:extLst>
                </a:gridCol>
                <a:gridCol w="9096375">
                  <a:extLst>
                    <a:ext uri="{9D8B030D-6E8A-4147-A177-3AD203B41FA5}">
                      <a16:colId xmlns:a16="http://schemas.microsoft.com/office/drawing/2014/main" val="2354661593"/>
                    </a:ext>
                  </a:extLst>
                </a:gridCol>
              </a:tblGrid>
              <a:tr h="431906">
                <a:tc>
                  <a:txBody>
                    <a:bodyPr/>
                    <a:lstStyle/>
                    <a:p>
                      <a:r>
                        <a:rPr lang="ru-RU" sz="1400" b="1" dirty="0" smtClean="0">
                          <a:effectLst/>
                        </a:rPr>
                        <a:t>Цель тестирования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 smtClean="0">
                          <a:effectLst/>
                        </a:rPr>
                        <a:t>Доработка Функционала “Доставка” в приложении Sbermarket web и app версия (внедрение двух городов Тверь, Калининград)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664385"/>
                  </a:ext>
                </a:extLst>
              </a:tr>
              <a:tr h="431906">
                <a:tc>
                  <a:txBody>
                    <a:bodyPr/>
                    <a:lstStyle/>
                    <a:p>
                      <a:r>
                        <a:rPr lang="ru-RU" sz="1400" b="1" dirty="0" smtClean="0">
                          <a:effectLst/>
                        </a:rPr>
                        <a:t>Сфера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 err="1" smtClean="0">
                          <a:effectLst/>
                        </a:rPr>
                        <a:t>Бэк</a:t>
                      </a:r>
                      <a:r>
                        <a:rPr lang="ru-RU" sz="1400" b="1" dirty="0" smtClean="0">
                          <a:effectLst/>
                        </a:rPr>
                        <a:t>- и фронт-системы, а также интеграционное взаимодействие со следующими сервисами (5 шт.):</a:t>
                      </a:r>
                      <a:r>
                        <a:rPr lang="ru-RU" sz="1400" dirty="0" smtClean="0"/>
                        <a:t> • </a:t>
                      </a:r>
                      <a:r>
                        <a:rPr lang="ru-RU" sz="1400" b="1" dirty="0" smtClean="0">
                          <a:effectLst/>
                        </a:rPr>
                        <a:t>идентификация клиента;</a:t>
                      </a:r>
                      <a:r>
                        <a:rPr lang="ru-RU" sz="1400" dirty="0" smtClean="0"/>
                        <a:t> • </a:t>
                      </a:r>
                      <a:r>
                        <a:rPr lang="ru-RU" sz="1400" b="1" dirty="0" smtClean="0">
                          <a:effectLst/>
                        </a:rPr>
                        <a:t>платёжная система (</a:t>
                      </a:r>
                      <a:r>
                        <a:rPr lang="ru-RU" sz="1400" b="1" dirty="0" err="1" smtClean="0">
                          <a:effectLst/>
                        </a:rPr>
                        <a:t>Sberpay</a:t>
                      </a:r>
                      <a:r>
                        <a:rPr lang="ru-RU" sz="1400" b="1" dirty="0" smtClean="0">
                          <a:effectLst/>
                        </a:rPr>
                        <a:t>);</a:t>
                      </a:r>
                      <a:r>
                        <a:rPr lang="ru-RU" sz="1400" dirty="0" smtClean="0"/>
                        <a:t> • </a:t>
                      </a:r>
                      <a:r>
                        <a:rPr lang="ru-RU" sz="1400" b="1" dirty="0" smtClean="0">
                          <a:effectLst/>
                        </a:rPr>
                        <a:t>электронный архив для хранения данных о клиенте и заказах. </a:t>
                      </a:r>
                      <a:r>
                        <a:rPr lang="ru-RU" sz="1400" dirty="0" smtClean="0"/>
                        <a:t>• </a:t>
                      </a:r>
                      <a:r>
                        <a:rPr lang="ru-RU" sz="1400" b="1" dirty="0" smtClean="0">
                          <a:effectLst/>
                        </a:rPr>
                        <a:t>навигационные сервисы (</a:t>
                      </a:r>
                      <a:r>
                        <a:rPr lang="ru-RU" sz="1400" b="1" dirty="0" err="1" smtClean="0">
                          <a:effectLst/>
                        </a:rPr>
                        <a:t>Яндекс.Карты</a:t>
                      </a:r>
                      <a:r>
                        <a:rPr lang="ru-RU" sz="1400" b="1" dirty="0" smtClean="0">
                          <a:effectLst/>
                        </a:rPr>
                        <a:t>) </a:t>
                      </a:r>
                      <a:r>
                        <a:rPr lang="ru-RU" sz="1400" dirty="0" smtClean="0"/>
                        <a:t>• </a:t>
                      </a:r>
                      <a:r>
                        <a:rPr lang="ru-RU" sz="1400" b="1" dirty="0" smtClean="0">
                          <a:effectLst/>
                        </a:rPr>
                        <a:t>сервис доставки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724580"/>
                  </a:ext>
                </a:extLst>
              </a:tr>
              <a:tr h="431906">
                <a:tc>
                  <a:txBody>
                    <a:bodyPr/>
                    <a:lstStyle/>
                    <a:p>
                      <a:r>
                        <a:rPr lang="ru-RU" sz="1400" b="1" dirty="0" smtClean="0">
                          <a:effectLst/>
                        </a:rPr>
                        <a:t>График тестирования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 smtClean="0">
                          <a:effectLst/>
                        </a:rPr>
                        <a:t>Начало проекта (Планирование спринта, знакомство с командой) 27.09.2022;</a:t>
                      </a:r>
                      <a:r>
                        <a:rPr lang="ru-RU" sz="1400" dirty="0" smtClean="0"/>
                        <a:t> </a:t>
                      </a:r>
                      <a:r>
                        <a:rPr lang="ru-RU" sz="1400" b="1" dirty="0" smtClean="0">
                          <a:effectLst/>
                        </a:rPr>
                        <a:t>28.09.2022 по 20.10.2022 тестирование </a:t>
                      </a:r>
                      <a:r>
                        <a:rPr lang="ru-RU" sz="1400" b="1" dirty="0" err="1" smtClean="0">
                          <a:effectLst/>
                        </a:rPr>
                        <a:t>Бэк</a:t>
                      </a:r>
                      <a:r>
                        <a:rPr lang="ru-RU" sz="1400" b="1" dirty="0" smtClean="0">
                          <a:effectLst/>
                        </a:rPr>
                        <a:t>- и фронт;</a:t>
                      </a:r>
                      <a:r>
                        <a:rPr lang="ru-RU" sz="1400" b="1" baseline="0" dirty="0" smtClean="0">
                          <a:effectLst/>
                        </a:rPr>
                        <a:t> </a:t>
                      </a:r>
                      <a:r>
                        <a:rPr lang="ru-RU" sz="1400" b="1" dirty="0" smtClean="0">
                          <a:effectLst/>
                        </a:rPr>
                        <a:t>21.10.2022 по 29.10.2022 интеграционное взаимодействие с сервисами</a:t>
                      </a:r>
                      <a:r>
                        <a:rPr lang="ru-RU" sz="1400" dirty="0" smtClean="0"/>
                        <a:t> </a:t>
                      </a:r>
                      <a:endParaRPr lang="en-US" sz="1400" dirty="0" smtClean="0"/>
                    </a:p>
                    <a:p>
                      <a:r>
                        <a:rPr lang="ru-RU" sz="1400" b="1" dirty="0" smtClean="0">
                          <a:effectLst/>
                        </a:rPr>
                        <a:t>30.10.2022 Проведение </a:t>
                      </a:r>
                      <a:r>
                        <a:rPr lang="ru-RU" sz="1400" b="1" dirty="0" err="1" smtClean="0">
                          <a:effectLst/>
                        </a:rPr>
                        <a:t>Ревью</a:t>
                      </a:r>
                      <a:r>
                        <a:rPr lang="ru-RU" sz="1400" b="1" dirty="0" smtClean="0">
                          <a:effectLst/>
                        </a:rPr>
                        <a:t>.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909443"/>
                  </a:ext>
                </a:extLst>
              </a:tr>
              <a:tr h="431906">
                <a:tc>
                  <a:txBody>
                    <a:bodyPr/>
                    <a:lstStyle/>
                    <a:p>
                      <a:r>
                        <a:rPr lang="ru-RU" sz="1400" b="1" dirty="0" smtClean="0">
                          <a:effectLst/>
                        </a:rPr>
                        <a:t>Анализ риска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 err="1" smtClean="0">
                          <a:effectLst/>
                        </a:rPr>
                        <a:t>Business</a:t>
                      </a:r>
                      <a:r>
                        <a:rPr lang="ru-RU" sz="1400" b="1" dirty="0" smtClean="0">
                          <a:effectLst/>
                        </a:rPr>
                        <a:t>: 1. Нарушение сроков спринта</a:t>
                      </a:r>
                      <a:r>
                        <a:rPr lang="ru-RU" sz="1400" dirty="0" smtClean="0"/>
                        <a:t> </a:t>
                      </a:r>
                      <a:r>
                        <a:rPr lang="ru-RU" sz="1400" b="1" dirty="0" smtClean="0">
                          <a:effectLst/>
                        </a:rPr>
                        <a:t>2. Превышение сметы затрат</a:t>
                      </a:r>
                      <a:r>
                        <a:rPr lang="ru-RU" sz="1400" dirty="0" smtClean="0"/>
                        <a:t> </a:t>
                      </a:r>
                      <a:r>
                        <a:rPr lang="ru-RU" sz="1400" b="1" dirty="0" smtClean="0">
                          <a:effectLst/>
                        </a:rPr>
                        <a:t>3.Будет ли конечный продукт удовлетворять пользователей 4. Будет ли целиком охвачены внедренные города (доставка) 5. Будет ли </a:t>
                      </a:r>
                      <a:r>
                        <a:rPr lang="ru-RU" sz="1400" b="1" dirty="0" err="1" smtClean="0">
                          <a:effectLst/>
                        </a:rPr>
                        <a:t>интресно</a:t>
                      </a:r>
                      <a:r>
                        <a:rPr lang="ru-RU" sz="1400" b="1" dirty="0" smtClean="0">
                          <a:effectLst/>
                        </a:rPr>
                        <a:t> магазинам данное предложение</a:t>
                      </a:r>
                      <a:r>
                        <a:rPr lang="ru-RU" sz="1400" dirty="0" smtClean="0"/>
                        <a:t> </a:t>
                      </a:r>
                      <a:r>
                        <a:rPr lang="ru-RU" sz="1400" b="1" dirty="0" err="1" smtClean="0">
                          <a:effectLst/>
                        </a:rPr>
                        <a:t>Technical</a:t>
                      </a:r>
                      <a:r>
                        <a:rPr lang="ru-RU" sz="1400" b="1" dirty="0" smtClean="0">
                          <a:effectLst/>
                        </a:rPr>
                        <a:t>:</a:t>
                      </a:r>
                      <a:r>
                        <a:rPr lang="ru-RU" sz="1400" dirty="0" smtClean="0"/>
                        <a:t> </a:t>
                      </a:r>
                      <a:r>
                        <a:rPr lang="ru-RU" sz="1400" b="1" dirty="0" smtClean="0">
                          <a:effectLst/>
                        </a:rPr>
                        <a:t>1. Плохо настроенная интеграция с БД</a:t>
                      </a:r>
                      <a:r>
                        <a:rPr lang="ru-RU" sz="1400" dirty="0" smtClean="0"/>
                        <a:t> </a:t>
                      </a:r>
                      <a:r>
                        <a:rPr lang="ru-RU" sz="1400" b="1" dirty="0" smtClean="0">
                          <a:effectLst/>
                        </a:rPr>
                        <a:t>2.Недоступность/отсутствие тестовых сред</a:t>
                      </a:r>
                      <a:r>
                        <a:rPr lang="ru-RU" sz="1400" dirty="0" smtClean="0"/>
                        <a:t> </a:t>
                      </a:r>
                      <a:r>
                        <a:rPr lang="ru-RU" sz="1400" b="1" dirty="0" smtClean="0">
                          <a:effectLst/>
                        </a:rPr>
                        <a:t>3.Неправильно спроектированная архитектура. 4. Плохо </a:t>
                      </a:r>
                      <a:r>
                        <a:rPr lang="ru-RU" sz="1400" b="1" dirty="0" err="1" smtClean="0">
                          <a:effectLst/>
                        </a:rPr>
                        <a:t>отстороенная</a:t>
                      </a:r>
                      <a:r>
                        <a:rPr lang="ru-RU" sz="1400" b="1" dirty="0" smtClean="0">
                          <a:effectLst/>
                        </a:rPr>
                        <a:t> навигация в приложении 5. Критические ошибки. 6. Сбои при взаимодействии сайта и систем навигации.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525028"/>
                  </a:ext>
                </a:extLst>
              </a:tr>
              <a:tr h="431906">
                <a:tc>
                  <a:txBody>
                    <a:bodyPr/>
                    <a:lstStyle/>
                    <a:p>
                      <a:r>
                        <a:rPr lang="ru-RU" sz="1400" b="1" dirty="0" smtClean="0">
                          <a:effectLst/>
                        </a:rPr>
                        <a:t>Тестовый подход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effectLst/>
                        </a:rPr>
                        <a:t>Functional Testing Security and Access Control Testing </a:t>
                      </a:r>
                      <a:r>
                        <a:rPr lang="ru-RU" sz="1400" b="1" dirty="0" smtClean="0">
                          <a:effectLst/>
                        </a:rPr>
                        <a:t>Тестирование взаимодействия  Все виды тестирования производительности </a:t>
                      </a:r>
                      <a:r>
                        <a:rPr lang="en-US" sz="1400" b="1" dirty="0" smtClean="0">
                          <a:effectLst/>
                        </a:rPr>
                        <a:t>Usability Testing </a:t>
                      </a:r>
                      <a:r>
                        <a:rPr lang="ru-RU" sz="1400" b="1" dirty="0" smtClean="0">
                          <a:effectLst/>
                        </a:rPr>
                        <a:t>Тестирование на отказ и восстановление </a:t>
                      </a:r>
                      <a:r>
                        <a:rPr lang="en-US" sz="1400" b="1" dirty="0" smtClean="0">
                          <a:effectLst/>
                        </a:rPr>
                        <a:t>Configuration Testing </a:t>
                      </a:r>
                      <a:r>
                        <a:rPr lang="ru-RU" sz="1400" b="1" dirty="0" smtClean="0">
                          <a:effectLst/>
                        </a:rPr>
                        <a:t>Регрессионное тестирование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03463"/>
                  </a:ext>
                </a:extLst>
              </a:tr>
              <a:tr h="431906">
                <a:tc>
                  <a:txBody>
                    <a:bodyPr/>
                    <a:lstStyle/>
                    <a:p>
                      <a:r>
                        <a:rPr lang="ru-RU" sz="1400" b="1" dirty="0" smtClean="0">
                          <a:effectLst/>
                        </a:rPr>
                        <a:t>Тестовая среда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effectLst/>
                        </a:rPr>
                        <a:t>Windows 10, Chrome 104.0.51112.81, Android 12,11,</a:t>
                      </a:r>
                      <a:r>
                        <a:rPr lang="ru-RU" sz="1400" b="1" dirty="0" smtClean="0">
                          <a:effectLst/>
                        </a:rPr>
                        <a:t>Приложение </a:t>
                      </a:r>
                      <a:r>
                        <a:rPr lang="ru-RU" sz="1400" b="1" dirty="0" err="1" smtClean="0">
                          <a:effectLst/>
                        </a:rPr>
                        <a:t>СберМаркет</a:t>
                      </a:r>
                      <a:r>
                        <a:rPr lang="ru-RU" sz="1400" b="1" dirty="0" smtClean="0">
                          <a:effectLst/>
                        </a:rPr>
                        <a:t> версия 6.35.6.,</a:t>
                      </a:r>
                      <a:r>
                        <a:rPr lang="en-US" sz="1400" b="1" dirty="0" smtClean="0">
                          <a:effectLst/>
                        </a:rPr>
                        <a:t>Xiaomi </a:t>
                      </a:r>
                      <a:r>
                        <a:rPr lang="en-US" sz="1400" b="1" dirty="0" err="1" smtClean="0">
                          <a:effectLst/>
                        </a:rPr>
                        <a:t>Mi</a:t>
                      </a:r>
                      <a:r>
                        <a:rPr lang="en-US" sz="1400" b="1" dirty="0" smtClean="0">
                          <a:effectLst/>
                        </a:rPr>
                        <a:t> 9,MIUI 12.0.3.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553080"/>
                  </a:ext>
                </a:extLst>
              </a:tr>
              <a:tr h="431906">
                <a:tc>
                  <a:txBody>
                    <a:bodyPr/>
                    <a:lstStyle/>
                    <a:p>
                      <a:r>
                        <a:rPr lang="ru-RU" sz="1400" b="1" dirty="0" smtClean="0">
                          <a:effectLst/>
                        </a:rPr>
                        <a:t>Инструменты</a:t>
                      </a:r>
                      <a:r>
                        <a:rPr lang="ru-RU" sz="1400" dirty="0" smtClean="0"/>
                        <a:t> </a:t>
                      </a:r>
                      <a:r>
                        <a:rPr lang="ru-RU" sz="1400" b="1" dirty="0" smtClean="0">
                          <a:effectLst/>
                        </a:rPr>
                        <a:t>тестирования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effectLst/>
                        </a:rPr>
                        <a:t>Jira, Oracle database, TestRail, Notion, Fiddler Classic, </a:t>
                      </a:r>
                      <a:r>
                        <a:rPr lang="en-US" sz="1400" b="1" dirty="0" err="1" smtClean="0">
                          <a:effectLst/>
                        </a:rPr>
                        <a:t>DevTools</a:t>
                      </a:r>
                      <a:r>
                        <a:rPr lang="en-US" sz="1400" b="1" dirty="0" smtClean="0">
                          <a:effectLst/>
                        </a:rPr>
                        <a:t>, </a:t>
                      </a:r>
                      <a:r>
                        <a:rPr lang="en-US" sz="1400" b="1" dirty="0" err="1" smtClean="0">
                          <a:effectLst/>
                        </a:rPr>
                        <a:t>Sberpay</a:t>
                      </a:r>
                      <a:r>
                        <a:rPr lang="en-US" sz="1400" b="1" dirty="0" smtClean="0">
                          <a:effectLst/>
                        </a:rPr>
                        <a:t>, </a:t>
                      </a:r>
                      <a:r>
                        <a:rPr lang="en-US" sz="1400" b="1" dirty="0" err="1" smtClean="0">
                          <a:effectLst/>
                        </a:rPr>
                        <a:t>Yandexmaps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783603"/>
                  </a:ext>
                </a:extLst>
              </a:tr>
              <a:tr h="431906">
                <a:tc>
                  <a:txBody>
                    <a:bodyPr/>
                    <a:lstStyle/>
                    <a:p>
                      <a:r>
                        <a:rPr lang="ru-RU" sz="1400" b="1" dirty="0" smtClean="0">
                          <a:effectLst/>
                        </a:rPr>
                        <a:t>Роли и обязанности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 smtClean="0">
                          <a:effectLst/>
                        </a:rPr>
                        <a:t>Менеджер проекта (Главный по тарелочкам) </a:t>
                      </a:r>
                      <a:r>
                        <a:rPr lang="ru-RU" sz="1400" b="1" dirty="0" err="1" smtClean="0">
                          <a:effectLst/>
                        </a:rPr>
                        <a:t>Scrum</a:t>
                      </a:r>
                      <a:r>
                        <a:rPr lang="ru-RU" sz="1400" dirty="0" smtClean="0"/>
                        <a:t> </a:t>
                      </a:r>
                      <a:r>
                        <a:rPr lang="ru-RU" sz="1400" b="1" dirty="0" err="1" smtClean="0">
                          <a:effectLst/>
                        </a:rPr>
                        <a:t>master</a:t>
                      </a:r>
                      <a:r>
                        <a:rPr lang="ru-RU" sz="1400" b="1" dirty="0" smtClean="0">
                          <a:effectLst/>
                        </a:rPr>
                        <a:t> (Отвечает за эффективность рабочего процесса)</a:t>
                      </a:r>
                      <a:r>
                        <a:rPr lang="ru-RU" sz="1400" dirty="0" smtClean="0"/>
                        <a:t> </a:t>
                      </a:r>
                      <a:r>
                        <a:rPr lang="ru-RU" sz="1400" b="1" dirty="0" err="1" smtClean="0">
                          <a:effectLst/>
                        </a:rPr>
                        <a:t>Dev</a:t>
                      </a:r>
                      <a:r>
                        <a:rPr lang="ru-RU" sz="1400" b="1" dirty="0" smtClean="0">
                          <a:effectLst/>
                        </a:rPr>
                        <a:t>(</a:t>
                      </a:r>
                      <a:r>
                        <a:rPr lang="ru-RU" sz="1400" b="1" dirty="0" err="1" smtClean="0">
                          <a:effectLst/>
                        </a:rPr>
                        <a:t>Scrum</a:t>
                      </a:r>
                      <a:r>
                        <a:rPr lang="ru-RU" sz="1400" b="1" dirty="0" smtClean="0">
                          <a:effectLst/>
                        </a:rPr>
                        <a:t>) </a:t>
                      </a:r>
                      <a:r>
                        <a:rPr lang="ru-RU" sz="1400" b="1" dirty="0" err="1" smtClean="0">
                          <a:effectLst/>
                        </a:rPr>
                        <a:t>team</a:t>
                      </a:r>
                      <a:r>
                        <a:rPr lang="ru-RU" sz="1400" b="1" dirty="0" smtClean="0">
                          <a:effectLst/>
                        </a:rPr>
                        <a:t> (</a:t>
                      </a:r>
                      <a:r>
                        <a:rPr lang="ru-RU" sz="1400" b="1" dirty="0" err="1" smtClean="0">
                          <a:effectLst/>
                        </a:rPr>
                        <a:t>Тестировщики</a:t>
                      </a:r>
                      <a:r>
                        <a:rPr lang="ru-RU" sz="1400" b="1" dirty="0" smtClean="0">
                          <a:effectLst/>
                        </a:rPr>
                        <a:t>, команда-</a:t>
                      </a:r>
                      <a:r>
                        <a:rPr lang="ru-RU" sz="1400" b="1" dirty="0" err="1" smtClean="0">
                          <a:effectLst/>
                        </a:rPr>
                        <a:t>разрабоки</a:t>
                      </a:r>
                      <a:r>
                        <a:rPr lang="ru-RU" sz="1400" b="1" dirty="0" smtClean="0">
                          <a:effectLst/>
                        </a:rPr>
                        <a:t>) </a:t>
                      </a:r>
                      <a:r>
                        <a:rPr lang="ru-RU" sz="1400" b="1" dirty="0" err="1" smtClean="0">
                          <a:effectLst/>
                        </a:rPr>
                        <a:t>Stakeholder</a:t>
                      </a:r>
                      <a:r>
                        <a:rPr lang="ru-RU" sz="1400" b="1" dirty="0" smtClean="0">
                          <a:effectLst/>
                        </a:rPr>
                        <a:t> (Первые ласточки, т.е. тест группа)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827420"/>
                  </a:ext>
                </a:extLst>
              </a:tr>
              <a:tr h="431906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effectLst/>
                        </a:rPr>
                        <a:t>Documentations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 smtClean="0">
                          <a:effectLst/>
                        </a:rPr>
                        <a:t>Тест план, чек лист, тест кейсы, баг репорты, сценарий использования, </a:t>
                      </a:r>
                      <a:r>
                        <a:rPr lang="ru-RU" sz="1400" b="1" dirty="0" err="1" smtClean="0">
                          <a:effectLst/>
                        </a:rPr>
                        <a:t>road</a:t>
                      </a:r>
                      <a:r>
                        <a:rPr lang="ru-RU" sz="1400" b="1" dirty="0" smtClean="0">
                          <a:effectLst/>
                        </a:rPr>
                        <a:t> </a:t>
                      </a:r>
                      <a:r>
                        <a:rPr lang="ru-RU" sz="1400" b="1" dirty="0" err="1" smtClean="0">
                          <a:effectLst/>
                        </a:rPr>
                        <a:t>map</a:t>
                      </a:r>
                      <a:r>
                        <a:rPr lang="ru-RU" sz="1400" b="1" dirty="0" smtClean="0">
                          <a:effectLst/>
                        </a:rPr>
                        <a:t>, диаграмма состояния, отчеты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804667"/>
                  </a:ext>
                </a:extLst>
              </a:tr>
              <a:tr h="431906">
                <a:tc>
                  <a:txBody>
                    <a:bodyPr/>
                    <a:lstStyle/>
                    <a:p>
                      <a:r>
                        <a:rPr lang="ru-RU" sz="1400" b="1" dirty="0" err="1" smtClean="0">
                          <a:effectLst/>
                        </a:rPr>
                        <a:t>Points</a:t>
                      </a:r>
                      <a:r>
                        <a:rPr lang="ru-RU" sz="1400" b="1" dirty="0" smtClean="0">
                          <a:effectLst/>
                        </a:rPr>
                        <a:t> </a:t>
                      </a:r>
                      <a:r>
                        <a:rPr lang="ru-RU" sz="1400" b="1" dirty="0" err="1" smtClean="0">
                          <a:effectLst/>
                        </a:rPr>
                        <a:t>of</a:t>
                      </a:r>
                      <a:r>
                        <a:rPr lang="ru-RU" sz="1400" b="1" dirty="0" smtClean="0">
                          <a:effectLst/>
                        </a:rPr>
                        <a:t> </a:t>
                      </a:r>
                      <a:r>
                        <a:rPr lang="ru-RU" sz="1400" b="1" dirty="0" err="1" smtClean="0">
                          <a:effectLst/>
                        </a:rPr>
                        <a:t>checking</a:t>
                      </a:r>
                      <a:r>
                        <a:rPr lang="ru-RU" sz="1400" b="1" dirty="0" smtClean="0">
                          <a:effectLst/>
                        </a:rPr>
                        <a:t> </a:t>
                      </a:r>
                      <a:r>
                        <a:rPr lang="ru-RU" sz="1400" b="1" dirty="0" err="1" smtClean="0">
                          <a:effectLst/>
                        </a:rPr>
                        <a:t>project</a:t>
                      </a:r>
                      <a:r>
                        <a:rPr lang="ru-RU" sz="1400" dirty="0" smtClean="0"/>
                        <a:t> </a:t>
                      </a:r>
                      <a:r>
                        <a:rPr lang="ru-RU" sz="1400" b="1" dirty="0" smtClean="0">
                          <a:effectLst/>
                        </a:rPr>
                        <a:t>(Критерии утверждения работы)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 smtClean="0">
                          <a:effectLst/>
                        </a:rPr>
                        <a:t>1.    Система хранит всю информацию о клиенте, </a:t>
                      </a:r>
                      <a:r>
                        <a:rPr lang="ru-RU" sz="1400" b="1" dirty="0" err="1" smtClean="0">
                          <a:effectLst/>
                        </a:rPr>
                        <a:t>магазинах,товарах,актуальных</a:t>
                      </a:r>
                      <a:r>
                        <a:rPr lang="ru-RU" sz="1400" b="1" dirty="0" smtClean="0">
                          <a:effectLst/>
                        </a:rPr>
                        <a:t> ценах в БД и истории их обработки</a:t>
                      </a:r>
                      <a:r>
                        <a:rPr lang="ru-RU" sz="1400" dirty="0" smtClean="0"/>
                        <a:t> </a:t>
                      </a:r>
                      <a:r>
                        <a:rPr lang="ru-RU" sz="1400" b="1" dirty="0" smtClean="0">
                          <a:effectLst/>
                        </a:rPr>
                        <a:t>2.    Происходит стабильный обмен данными между курьерским сервисом и приложением</a:t>
                      </a:r>
                      <a:r>
                        <a:rPr lang="ru-RU" sz="1400" dirty="0" smtClean="0"/>
                        <a:t> </a:t>
                      </a:r>
                      <a:r>
                        <a:rPr lang="ru-RU" sz="1400" b="1" dirty="0" smtClean="0">
                          <a:effectLst/>
                        </a:rPr>
                        <a:t>3.  Карты четко отражают информацию о покрытии </a:t>
                      </a:r>
                      <a:r>
                        <a:rPr lang="ru-RU" sz="1400" b="1" dirty="0" err="1" smtClean="0">
                          <a:effectLst/>
                        </a:rPr>
                        <a:t>территоии</a:t>
                      </a:r>
                      <a:r>
                        <a:rPr lang="ru-RU" sz="1400" b="1" dirty="0" smtClean="0">
                          <a:effectLst/>
                        </a:rPr>
                        <a:t>, а также четко отражены магазины-партнеры в данных городах.</a:t>
                      </a:r>
                      <a:r>
                        <a:rPr lang="ru-RU" sz="1400" dirty="0" smtClean="0"/>
                        <a:t> </a:t>
                      </a:r>
                      <a:r>
                        <a:rPr lang="ru-RU" sz="1400" b="1" dirty="0" smtClean="0">
                          <a:effectLst/>
                        </a:rPr>
                        <a:t>4.    Окно платежной системы вовремя подгружается без задержек и ошибок.</a:t>
                      </a:r>
                      <a:r>
                        <a:rPr lang="ru-RU" sz="1400" dirty="0" smtClean="0"/>
                        <a:t> </a:t>
                      </a:r>
                      <a:r>
                        <a:rPr lang="ru-RU" sz="1400" b="1" dirty="0" smtClean="0">
                          <a:effectLst/>
                        </a:rPr>
                        <a:t>5.    Производительность и быстрота работы  Мобильного Приложения и </a:t>
                      </a:r>
                      <a:r>
                        <a:rPr lang="ru-RU" sz="1400" b="1" dirty="0" err="1" smtClean="0">
                          <a:effectLst/>
                        </a:rPr>
                        <a:t>Браузерной</a:t>
                      </a:r>
                      <a:r>
                        <a:rPr lang="ru-RU" sz="1400" b="1" dirty="0" smtClean="0">
                          <a:effectLst/>
                        </a:rPr>
                        <a:t> версии на уровне. 6. Работают все опции (сборка, доплата за вес, доставка, самовывоз) 7. Как приложение так и мобильная версия работают без критических сбоев. Баги с пометкой (</a:t>
                      </a:r>
                      <a:r>
                        <a:rPr lang="ru-RU" sz="1400" b="1" dirty="0" err="1" smtClean="0">
                          <a:effectLst/>
                        </a:rPr>
                        <a:t>Low</a:t>
                      </a:r>
                      <a:r>
                        <a:rPr lang="ru-RU" sz="1400" b="1" dirty="0" smtClean="0">
                          <a:effectLst/>
                        </a:rPr>
                        <a:t>, </a:t>
                      </a:r>
                      <a:r>
                        <a:rPr lang="ru-RU" sz="1400" b="1" dirty="0" err="1" smtClean="0">
                          <a:effectLst/>
                        </a:rPr>
                        <a:t>Medium</a:t>
                      </a:r>
                      <a:r>
                        <a:rPr lang="ru-RU" sz="1400" b="1" dirty="0" smtClean="0">
                          <a:effectLst/>
                        </a:rPr>
                        <a:t>) не являются критическим </a:t>
                      </a:r>
                      <a:r>
                        <a:rPr lang="ru-RU" sz="1400" b="1" dirty="0" err="1" smtClean="0">
                          <a:effectLst/>
                        </a:rPr>
                        <a:t>препятсвием</a:t>
                      </a:r>
                      <a:r>
                        <a:rPr lang="ru-RU" sz="1400" b="1" dirty="0" smtClean="0">
                          <a:effectLst/>
                        </a:rPr>
                        <a:t> для внедрения новых городов и дорабатываются в процессе работы. 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674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784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5129"/>
          </a:xfrm>
        </p:spPr>
        <p:txBody>
          <a:bodyPr/>
          <a:lstStyle/>
          <a:p>
            <a:r>
              <a:rPr lang="ru-RU" dirty="0"/>
              <a:t>Т</a:t>
            </a:r>
            <a:r>
              <a:rPr lang="ru-RU" dirty="0" smtClean="0"/>
              <a:t>ест-план</a:t>
            </a:r>
            <a:r>
              <a:rPr lang="ru-RU" dirty="0"/>
              <a:t> 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395334"/>
              </p:ext>
            </p:extLst>
          </p:nvPr>
        </p:nvGraphicFramePr>
        <p:xfrm>
          <a:off x="542925" y="647706"/>
          <a:ext cx="10621717" cy="61947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54097049"/>
                    </a:ext>
                  </a:extLst>
                </a:gridCol>
                <a:gridCol w="120526">
                  <a:extLst>
                    <a:ext uri="{9D8B030D-6E8A-4147-A177-3AD203B41FA5}">
                      <a16:colId xmlns:a16="http://schemas.microsoft.com/office/drawing/2014/main" val="2621249564"/>
                    </a:ext>
                  </a:extLst>
                </a:gridCol>
                <a:gridCol w="583419">
                  <a:extLst>
                    <a:ext uri="{9D8B030D-6E8A-4147-A177-3AD203B41FA5}">
                      <a16:colId xmlns:a16="http://schemas.microsoft.com/office/drawing/2014/main" val="1044246376"/>
                    </a:ext>
                  </a:extLst>
                </a:gridCol>
                <a:gridCol w="583419">
                  <a:extLst>
                    <a:ext uri="{9D8B030D-6E8A-4147-A177-3AD203B41FA5}">
                      <a16:colId xmlns:a16="http://schemas.microsoft.com/office/drawing/2014/main" val="2744105888"/>
                    </a:ext>
                  </a:extLst>
                </a:gridCol>
                <a:gridCol w="1185069">
                  <a:extLst>
                    <a:ext uri="{9D8B030D-6E8A-4147-A177-3AD203B41FA5}">
                      <a16:colId xmlns:a16="http://schemas.microsoft.com/office/drawing/2014/main" val="2001964385"/>
                    </a:ext>
                  </a:extLst>
                </a:gridCol>
                <a:gridCol w="583419">
                  <a:extLst>
                    <a:ext uri="{9D8B030D-6E8A-4147-A177-3AD203B41FA5}">
                      <a16:colId xmlns:a16="http://schemas.microsoft.com/office/drawing/2014/main" val="1800316489"/>
                    </a:ext>
                  </a:extLst>
                </a:gridCol>
                <a:gridCol w="583419">
                  <a:extLst>
                    <a:ext uri="{9D8B030D-6E8A-4147-A177-3AD203B41FA5}">
                      <a16:colId xmlns:a16="http://schemas.microsoft.com/office/drawing/2014/main" val="1097152254"/>
                    </a:ext>
                  </a:extLst>
                </a:gridCol>
                <a:gridCol w="583419">
                  <a:extLst>
                    <a:ext uri="{9D8B030D-6E8A-4147-A177-3AD203B41FA5}">
                      <a16:colId xmlns:a16="http://schemas.microsoft.com/office/drawing/2014/main" val="449306821"/>
                    </a:ext>
                  </a:extLst>
                </a:gridCol>
                <a:gridCol w="583419">
                  <a:extLst>
                    <a:ext uri="{9D8B030D-6E8A-4147-A177-3AD203B41FA5}">
                      <a16:colId xmlns:a16="http://schemas.microsoft.com/office/drawing/2014/main" val="4066664136"/>
                    </a:ext>
                  </a:extLst>
                </a:gridCol>
                <a:gridCol w="583419">
                  <a:extLst>
                    <a:ext uri="{9D8B030D-6E8A-4147-A177-3AD203B41FA5}">
                      <a16:colId xmlns:a16="http://schemas.microsoft.com/office/drawing/2014/main" val="1529976912"/>
                    </a:ext>
                  </a:extLst>
                </a:gridCol>
                <a:gridCol w="583419">
                  <a:extLst>
                    <a:ext uri="{9D8B030D-6E8A-4147-A177-3AD203B41FA5}">
                      <a16:colId xmlns:a16="http://schemas.microsoft.com/office/drawing/2014/main" val="3631275190"/>
                    </a:ext>
                  </a:extLst>
                </a:gridCol>
                <a:gridCol w="583419">
                  <a:extLst>
                    <a:ext uri="{9D8B030D-6E8A-4147-A177-3AD203B41FA5}">
                      <a16:colId xmlns:a16="http://schemas.microsoft.com/office/drawing/2014/main" val="41089363"/>
                    </a:ext>
                  </a:extLst>
                </a:gridCol>
                <a:gridCol w="583419">
                  <a:extLst>
                    <a:ext uri="{9D8B030D-6E8A-4147-A177-3AD203B41FA5}">
                      <a16:colId xmlns:a16="http://schemas.microsoft.com/office/drawing/2014/main" val="1119280952"/>
                    </a:ext>
                  </a:extLst>
                </a:gridCol>
                <a:gridCol w="1048331">
                  <a:extLst>
                    <a:ext uri="{9D8B030D-6E8A-4147-A177-3AD203B41FA5}">
                      <a16:colId xmlns:a16="http://schemas.microsoft.com/office/drawing/2014/main" val="1301387681"/>
                    </a:ext>
                  </a:extLst>
                </a:gridCol>
                <a:gridCol w="583419">
                  <a:extLst>
                    <a:ext uri="{9D8B030D-6E8A-4147-A177-3AD203B41FA5}">
                      <a16:colId xmlns:a16="http://schemas.microsoft.com/office/drawing/2014/main" val="332459868"/>
                    </a:ext>
                  </a:extLst>
                </a:gridCol>
                <a:gridCol w="1221532">
                  <a:extLst>
                    <a:ext uri="{9D8B030D-6E8A-4147-A177-3AD203B41FA5}">
                      <a16:colId xmlns:a16="http://schemas.microsoft.com/office/drawing/2014/main" val="2091547280"/>
                    </a:ext>
                  </a:extLst>
                </a:gridCol>
              </a:tblGrid>
              <a:tr h="154189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/>
                        </a:rPr>
                        <a:t>Наименование проекта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/>
                        </a:rPr>
                        <a:t>Введение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Доработка</a:t>
                      </a:r>
                      <a:r>
                        <a:rPr lang="ru-RU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функционала доставка по городам Тверь/Калининград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805061"/>
                  </a:ext>
                </a:extLst>
              </a:tr>
              <a:tr h="45257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Дата завершения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 промежуточного этапа 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20.09.2022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Задачи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/>
                        </a:rPr>
                        <a:t>Предоставление своевременной актуальной обратной связи по проекту всем</a:t>
                      </a:r>
                      <a:br>
                        <a:rPr lang="ru-RU" sz="1000" u="none" strike="noStrike" dirty="0">
                          <a:effectLst/>
                        </a:rPr>
                      </a:br>
                      <a:r>
                        <a:rPr lang="ru-RU" sz="1000" u="none" strike="noStrike" dirty="0">
                          <a:effectLst/>
                        </a:rPr>
                        <a:t> заинтересованным лицам в рамках критерия качества: функциональность, надежность, безопасность, эффективность, практичность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5007"/>
                  </a:ext>
                </a:extLst>
              </a:tr>
              <a:tr h="15418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Дата сдачи проекта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30.10.2022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Принципы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gridSpan="8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/>
                        </a:rPr>
                        <a:t>Оптимальное количество документации</a:t>
                      </a:r>
                      <a:r>
                        <a:rPr lang="ru-RU" sz="1000" u="none" strike="noStrike" dirty="0" smtClean="0">
                          <a:effectLst/>
                        </a:rPr>
                        <a:t>, предотвращение критических </a:t>
                      </a:r>
                      <a:r>
                        <a:rPr lang="ru-RU" sz="1000" u="none" strike="noStrike" dirty="0">
                          <a:effectLst/>
                        </a:rPr>
                        <a:t>багов,</a:t>
                      </a:r>
                      <a:br>
                        <a:rPr lang="ru-RU" sz="1000" u="none" strike="noStrike" dirty="0">
                          <a:effectLst/>
                        </a:rPr>
                      </a:br>
                      <a:r>
                        <a:rPr lang="ru-RU" sz="1000" u="none" strike="noStrike" dirty="0">
                          <a:effectLst/>
                        </a:rPr>
                        <a:t>удобство в использовании.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649049"/>
                  </a:ext>
                </a:extLst>
              </a:tr>
              <a:tr h="154189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 Виды тестирования (в рамках проекта)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8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860747"/>
                  </a:ext>
                </a:extLst>
              </a:tr>
              <a:tr h="154189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/>
                        </a:rPr>
                        <a:t>Функциональное тестирование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Входные данные (внедрения функционала Доставка)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Команда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677880"/>
                  </a:ext>
                </a:extLst>
              </a:tr>
              <a:tr h="303381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Тестирование безопасности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/>
                        </a:rPr>
                        <a:t>В  мобильном приложении</a:t>
                      </a:r>
                      <a:br>
                        <a:rPr lang="ru-RU" sz="1000" u="none" strike="noStrike" dirty="0">
                          <a:effectLst/>
                        </a:rPr>
                      </a:br>
                      <a:r>
                        <a:rPr lang="ru-RU" sz="1000" u="none" strike="noStrike" dirty="0">
                          <a:effectLst/>
                        </a:rPr>
                        <a:t> </a:t>
                      </a:r>
                      <a:r>
                        <a:rPr lang="ru-RU" sz="1000" u="none" strike="noStrike" dirty="0" err="1">
                          <a:effectLst/>
                        </a:rPr>
                        <a:t>СберМаркет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Менеджер проекта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728697"/>
                  </a:ext>
                </a:extLst>
              </a:tr>
              <a:tr h="303381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3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Тестирование взаимодействия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В браузерной версии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https://sbermarket.ru/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Скрам-мастер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67969"/>
                  </a:ext>
                </a:extLst>
              </a:tr>
              <a:tr h="353441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4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Тестирование производительности 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(Нагрузочное, стрессовое,стабильности)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3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Команда разработки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29652"/>
                  </a:ext>
                </a:extLst>
              </a:tr>
              <a:tr h="242660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5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Тестирование удобства пользования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/>
                        </a:rPr>
                        <a:t> 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4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Тестировщики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610452"/>
                  </a:ext>
                </a:extLst>
              </a:tr>
              <a:tr h="303381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6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Тестирование на 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отказ и восстановление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 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extLst>
                  <a:ext uri="{0D108BD9-81ED-4DB2-BD59-A6C34878D82A}">
                    <a16:rowId xmlns:a16="http://schemas.microsoft.com/office/drawing/2014/main" val="2558022748"/>
                  </a:ext>
                </a:extLst>
              </a:tr>
              <a:tr h="154189"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000" b="0" dirty="0" smtClean="0">
                          <a:effectLst/>
                        </a:rPr>
                        <a:t>Регрессионное тестирование</a:t>
                      </a:r>
                      <a:r>
                        <a:rPr lang="ru-RU" sz="1000" b="0" u="none" strike="noStrike" dirty="0">
                          <a:effectLst/>
                        </a:rPr>
                        <a:t> 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/>
                        </a:rPr>
                        <a:t>Что хотим увидеть по итогу (Итоги)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/>
                        </a:rPr>
                        <a:t>Тестовая среда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779629"/>
                  </a:ext>
                </a:extLst>
              </a:tr>
              <a:tr h="30338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/>
                        </a:rPr>
                        <a:t> 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Найдено и устранено подавляющая чать багов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 с высоким приоритетом критичности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 dirty="0">
                          <a:effectLst/>
                        </a:rPr>
                        <a:t>Приложение </a:t>
                      </a:r>
                      <a:r>
                        <a:rPr lang="ru-RU" sz="1000" u="none" strike="noStrike" dirty="0" err="1">
                          <a:effectLst/>
                        </a:rPr>
                        <a:t>СберМаркет</a:t>
                      </a:r>
                      <a:r>
                        <a:rPr lang="ru-RU" sz="1000" u="none" strike="noStrike" dirty="0">
                          <a:effectLst/>
                        </a:rPr>
                        <a:t> версия 6.35.6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334223"/>
                  </a:ext>
                </a:extLst>
              </a:tr>
              <a:tr h="30338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/>
                        </a:rPr>
                        <a:t>Все виды тестирования включенные</a:t>
                      </a:r>
                      <a:br>
                        <a:rPr lang="ru-RU" sz="1000" u="none" strike="noStrike" dirty="0">
                          <a:effectLst/>
                        </a:rPr>
                      </a:br>
                      <a:r>
                        <a:rPr lang="ru-RU" sz="1000" u="none" strike="noStrike" dirty="0">
                          <a:effectLst/>
                        </a:rPr>
                        <a:t> в тест план </a:t>
                      </a:r>
                      <a:r>
                        <a:rPr lang="ru-RU" sz="1000" u="none" strike="noStrike" dirty="0" smtClean="0">
                          <a:effectLst/>
                        </a:rPr>
                        <a:t>проведены 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Google Chrome 104.0.51112.81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843471"/>
                  </a:ext>
                </a:extLst>
              </a:tr>
              <a:tr h="30338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/>
                        </a:rPr>
                        <a:t> 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3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Составлен подробный отчет 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по итогам проведенных мероприятий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3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Android 11,12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361479"/>
                  </a:ext>
                </a:extLst>
              </a:tr>
              <a:tr h="303381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4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Некритичные баги обнаружены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 и над ними ведется плановая работа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4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Windows 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889564"/>
                  </a:ext>
                </a:extLst>
              </a:tr>
              <a:tr h="154189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extLst>
                  <a:ext uri="{0D108BD9-81ED-4DB2-BD59-A6C34878D82A}">
                    <a16:rowId xmlns:a16="http://schemas.microsoft.com/office/drawing/2014/main" val="3663457383"/>
                  </a:ext>
                </a:extLst>
              </a:tr>
              <a:tr h="154189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Виды тестирования (вне проекта)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Возможные риски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/>
                        </a:rPr>
                        <a:t>Временные </a:t>
                      </a:r>
                      <a:r>
                        <a:rPr lang="ru-RU" sz="1000" u="none" strike="noStrike" dirty="0" smtClean="0">
                          <a:effectLst/>
                        </a:rPr>
                        <a:t>рамки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986829"/>
                  </a:ext>
                </a:extLst>
              </a:tr>
              <a:tr h="303381">
                <a:tc gridSpan="2"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 smtClean="0">
                          <a:effectLst/>
                        </a:rPr>
                        <a:t>Smoke testing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Недоступность/отсутствие тестовых сред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Анлиз требований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3 деня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441589"/>
                  </a:ext>
                </a:extLst>
              </a:tr>
              <a:tr h="303381">
                <a:tc gridSpan="2"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 smtClean="0">
                          <a:effectLst/>
                        </a:rPr>
                        <a:t>Тестирование сборки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Появление кричтической ошибки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, решение которой сдвинет сроки сдачи проекта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Планирование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2 дня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93483"/>
                  </a:ext>
                </a:extLst>
              </a:tr>
              <a:tr h="303381">
                <a:tc gridSpan="2"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3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u="none" strike="noStrike" dirty="0" smtClean="0">
                          <a:effectLst/>
                        </a:rPr>
                        <a:t>Санитарное тестирование</a:t>
                      </a:r>
                      <a:endParaRPr lang="ru-RU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3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Неправильно спроектированная архитектура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3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Подготовка тест кейсов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6 дней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270465"/>
                  </a:ext>
                </a:extLst>
              </a:tr>
              <a:tr h="303381">
                <a:tc gridSpan="2">
                  <a:txBody>
                    <a:bodyPr/>
                    <a:lstStyle/>
                    <a:p>
                      <a:pPr algn="r" fontAlgn="b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4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/>
                        </a:rPr>
                        <a:t>Нарушение сроков проекта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4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Настройка тестового окружения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3 дня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63174"/>
                  </a:ext>
                </a:extLst>
              </a:tr>
              <a:tr h="154189"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5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Выполнение тестов </a:t>
                      </a:r>
                      <a:r>
                        <a:rPr lang="en-US" sz="1000" u="none" strike="noStrike">
                          <a:effectLst/>
                        </a:rPr>
                        <a:t>web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5 дней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243948"/>
                  </a:ext>
                </a:extLst>
              </a:tr>
              <a:tr h="15418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6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Выполнение тестов </a:t>
                      </a:r>
                      <a:r>
                        <a:rPr lang="en-US" sz="1000" u="none" strike="noStrike">
                          <a:effectLst/>
                        </a:rPr>
                        <a:t>app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6 дней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410763"/>
                  </a:ext>
                </a:extLst>
              </a:tr>
              <a:tr h="303381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 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7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/>
                        </a:rPr>
                        <a:t>Подготовка отчета и 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статистики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/>
                        </a:rPr>
                        <a:t>6 дней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4" marR="5104" marT="5104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246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053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500">
              <a:srgbClr val="D6E6F5"/>
            </a:gs>
            <a:gs pos="57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66675"/>
            <a:ext cx="10515600" cy="1019175"/>
          </a:xfrm>
        </p:spPr>
        <p:txBody>
          <a:bodyPr>
            <a:normAutofit fontScale="90000"/>
          </a:bodyPr>
          <a:lstStyle/>
          <a:p>
            <a:r>
              <a:rPr lang="ru-RU" dirty="0"/>
              <a:t>СУБД </a:t>
            </a:r>
            <a:r>
              <a:rPr lang="en-US" dirty="0"/>
              <a:t>Oracle Database</a:t>
            </a:r>
            <a:br>
              <a:rPr lang="en-US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828674"/>
            <a:ext cx="10839450" cy="572452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ru-RU" sz="7400" dirty="0"/>
              <a:t>СУБД Oracle Database предлагает лидирующую на рынке производительность, масштабируемость, надежность и безопасность как в локальной среде, так и в облаке. СУБД Oracle Database 19c является текущим долгосрочным выпуском, обеспечивает наивысший уровень стабильности выпуска и самый длительный период времени для поддержки и устранения ошибок.</a:t>
            </a:r>
            <a:br>
              <a:rPr lang="ru-RU" sz="7400" dirty="0"/>
            </a:br>
            <a:endParaRPr lang="en-US" sz="7400" dirty="0" smtClean="0"/>
          </a:p>
          <a:p>
            <a:pPr marL="0" indent="0">
              <a:buNone/>
            </a:pPr>
            <a:r>
              <a:rPr lang="ru-RU" sz="7400" dirty="0" smtClean="0"/>
              <a:t>Сервисы</a:t>
            </a:r>
            <a:r>
              <a:rPr lang="ru-RU" sz="7400" dirty="0"/>
              <a:t>, решения и средства баз </a:t>
            </a:r>
            <a:r>
              <a:rPr lang="ru-RU" sz="7400" dirty="0" smtClean="0"/>
              <a:t>данных</a:t>
            </a:r>
            <a:r>
              <a:rPr lang="en-US" sz="7400" dirty="0" smtClean="0"/>
              <a:t>:</a:t>
            </a:r>
          </a:p>
          <a:p>
            <a:r>
              <a:rPr lang="ru-RU" sz="7400" dirty="0"/>
              <a:t>Использование локальных и облачных хранилищ данных</a:t>
            </a:r>
          </a:p>
          <a:p>
            <a:r>
              <a:rPr lang="ru-RU" sz="7400" dirty="0"/>
              <a:t>Комплексная, масштабируемая разработка приложений</a:t>
            </a:r>
          </a:p>
          <a:p>
            <a:r>
              <a:rPr lang="ru-RU" sz="7400" dirty="0"/>
              <a:t>Широкие возможности обеспечения высокой доступности</a:t>
            </a:r>
          </a:p>
          <a:p>
            <a:r>
              <a:rPr lang="ru-RU" sz="7400" dirty="0"/>
              <a:t>Более быстрые и качественные решения на основе данных</a:t>
            </a:r>
          </a:p>
          <a:p>
            <a:r>
              <a:rPr lang="ru-RU" sz="7400" dirty="0"/>
              <a:t>Интегрированное управление СУБД Oracle Database в масштабах всей компании</a:t>
            </a:r>
          </a:p>
          <a:p>
            <a:r>
              <a:rPr lang="ru-RU" sz="7400" dirty="0"/>
              <a:t>Оптимизация производительности баз данных в масштабах всей компании</a:t>
            </a:r>
          </a:p>
          <a:p>
            <a:r>
              <a:rPr lang="ru-RU" sz="7400" dirty="0"/>
              <a:t>Защита критически важных данных</a:t>
            </a:r>
          </a:p>
          <a:p>
            <a:r>
              <a:rPr lang="ru-RU" sz="7400" dirty="0"/>
              <a:t>Гибкое и безопасное управление базами данных</a:t>
            </a:r>
          </a:p>
          <a:p>
            <a:r>
              <a:rPr lang="ru-RU" sz="7400" dirty="0"/>
              <a:t>Другие продукты для баз данных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0748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500">
              <a:srgbClr val="D6E6F5"/>
            </a:gs>
            <a:gs pos="57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rawio (6).png"/>
          <p:cNvSpPr>
            <a:spLocks noChangeAspect="1" noChangeArrowheads="1"/>
          </p:cNvSpPr>
          <p:nvPr/>
        </p:nvSpPr>
        <p:spPr bwMode="auto">
          <a:xfrm>
            <a:off x="63500" y="-136525"/>
            <a:ext cx="8975725" cy="908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275" cy="69308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0"/>
            <a:ext cx="5219700" cy="68580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405399" y="2400893"/>
            <a:ext cx="921021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Тестовые Модели </a:t>
            </a:r>
            <a:r>
              <a:rPr lang="ru-RU" sz="5400" b="0" cap="none" spc="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СберМаркет</a:t>
            </a:r>
            <a:r>
              <a:rPr lang="ru-RU" sz="54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ru-RU" sz="54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ru-RU" sz="54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для</a:t>
            </a:r>
            <a:r>
              <a:rPr lang="en-US" sz="54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WEB </a:t>
            </a:r>
            <a:r>
              <a:rPr lang="ru-RU" sz="54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и </a:t>
            </a:r>
            <a:r>
              <a:rPr lang="en-US" sz="54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</a:t>
            </a:r>
            <a:r>
              <a:rPr lang="ru-RU" sz="54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ru-RU" sz="54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9066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0550" y="0"/>
            <a:ext cx="4457700" cy="981074"/>
          </a:xfrm>
        </p:spPr>
        <p:txBody>
          <a:bodyPr/>
          <a:lstStyle/>
          <a:p>
            <a:r>
              <a:rPr lang="en-US" dirty="0" smtClean="0"/>
              <a:t>Test cases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47700" y="839827"/>
            <a:ext cx="50482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rgbClr val="111111"/>
                </a:solidFill>
              </a:rPr>
              <a:t>Sbermarket_WEB_TestSuite</a:t>
            </a:r>
            <a:endParaRPr 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3047"/>
            <a:ext cx="5438775" cy="23812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0"/>
            <a:ext cx="6115052" cy="11049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775" y="1363047"/>
            <a:ext cx="6734175" cy="23812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" y="3744297"/>
            <a:ext cx="5410200" cy="238125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8775" y="3725247"/>
            <a:ext cx="6705600" cy="24003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450" y="6000750"/>
            <a:ext cx="5876925" cy="8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20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500">
              <a:srgbClr val="D6E6F5"/>
            </a:gs>
            <a:gs pos="57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6645"/>
            <a:ext cx="4905375" cy="760651"/>
          </a:xfrm>
        </p:spPr>
        <p:txBody>
          <a:bodyPr/>
          <a:lstStyle/>
          <a:p>
            <a:r>
              <a:rPr lang="en-US" dirty="0" smtClean="0"/>
              <a:t>Test cases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817296"/>
            <a:ext cx="10515600" cy="5359667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Sbermarket_Mobile_TestSuite</a:t>
            </a:r>
            <a:endParaRPr lang="ru-RU" b="1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19" y="1378680"/>
            <a:ext cx="5981700" cy="25146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15" y="17786"/>
            <a:ext cx="6515185" cy="132203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441" y="1388205"/>
            <a:ext cx="5595559" cy="25050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16191"/>
            <a:ext cx="6149947" cy="24288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947" y="3932139"/>
            <a:ext cx="6042053" cy="24288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3575" y="6101395"/>
            <a:ext cx="6448425" cy="7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34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536</TotalTime>
  <Words>1523</Words>
  <Application>Microsoft Office PowerPoint</Application>
  <PresentationFormat>Широкоэкранный</PresentationFormat>
  <Paragraphs>317</Paragraphs>
  <Slides>16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Barlow</vt:lpstr>
      <vt:lpstr>Calibri</vt:lpstr>
      <vt:lpstr>Calibri Light</vt:lpstr>
      <vt:lpstr>Тема Office</vt:lpstr>
      <vt:lpstr>Итоговая аттестационная работа </vt:lpstr>
      <vt:lpstr>План итоговой работы</vt:lpstr>
      <vt:lpstr>STLC_SberMarket</vt:lpstr>
      <vt:lpstr>Sbermarket_Test_Strategy</vt:lpstr>
      <vt:lpstr>Тест-план </vt:lpstr>
      <vt:lpstr>СУБД Oracle Database </vt:lpstr>
      <vt:lpstr>Презентация PowerPoint</vt:lpstr>
      <vt:lpstr>Test cases</vt:lpstr>
      <vt:lpstr>Test cases</vt:lpstr>
      <vt:lpstr>Fiddler</vt:lpstr>
      <vt:lpstr>DevTools</vt:lpstr>
      <vt:lpstr>SberMarket_Bug_Report</vt:lpstr>
      <vt:lpstr>SberMarket_Test_Report Sbermarket_Traceability_Matrix </vt:lpstr>
      <vt:lpstr>SberMarket_Test_Report</vt:lpstr>
      <vt:lpstr>Презентация PowerPoint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Итоговая аттестационная работа </dc:title>
  <dc:creator>Екатерина Коломиец</dc:creator>
  <cp:lastModifiedBy>Екатерина Коломиец</cp:lastModifiedBy>
  <cp:revision>37</cp:revision>
  <dcterms:created xsi:type="dcterms:W3CDTF">2022-11-06T12:13:02Z</dcterms:created>
  <dcterms:modified xsi:type="dcterms:W3CDTF">2022-11-07T13:15:58Z</dcterms:modified>
</cp:coreProperties>
</file>